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Alexandria Semi Bold"/>
      <p:regular r:id="rId15"/>
    </p:embeddedFont>
    <p:embeddedFont>
      <p:font typeface="Alexandria Semi Bold"/>
      <p:regular r:id="rId16"/>
    </p:embeddedFont>
    <p:embeddedFont>
      <p:font typeface="Sora Light"/>
      <p:regular r:id="rId17"/>
    </p:embeddedFont>
    <p:embeddedFont>
      <p:font typeface="Sora Light"/>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2-2.png>
</file>

<file path=ppt/media/image-2-3.png>
</file>

<file path=ppt/media/image-2-4.png>
</file>

<file path=ppt/media/image-3-1.png>
</file>

<file path=ppt/media/image-5-1.png>
</file>

<file path=ppt/media/image-6-1.png>
</file>

<file path=ppt/media/image-6-2.png>
</file>

<file path=ppt/media/image-6-3.png>
</file>

<file path=ppt/media/image-6-4.png>
</file>

<file path=ppt/media/image-6-5.png>
</file>

<file path=ppt/media/image-7-1.png>
</file>

<file path=ppt/media/image-7-2.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slideLayout" Target="../slideLayouts/slideLayout3.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2372797"/>
            <a:ext cx="7627382" cy="1425416"/>
          </a:xfrm>
          <a:prstGeom prst="rect">
            <a:avLst/>
          </a:prstGeom>
          <a:noFill/>
          <a:ln/>
        </p:spPr>
        <p:txBody>
          <a:bodyPr wrap="squar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Phishing Awareness: Staying Safe Online</a:t>
            </a:r>
            <a:endParaRPr lang="en-US" sz="4450" dirty="0"/>
          </a:p>
        </p:txBody>
      </p:sp>
      <p:sp>
        <p:nvSpPr>
          <p:cNvPr id="4" name="Text 1"/>
          <p:cNvSpPr/>
          <p:nvPr/>
        </p:nvSpPr>
        <p:spPr>
          <a:xfrm>
            <a:off x="6244709" y="4123134"/>
            <a:ext cx="7627382" cy="173355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Phishing is the number one cyber threat. Around 3.4 billion phishing emails are sent daily. An astounding 91% of all cyberattacks begin with a phishing email. Global losses from phishing reached $10.2 billion in 2023, according to FBI data. Staying safe online requires constant vigilance.</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1460302"/>
            <a:ext cx="5701546" cy="712708"/>
          </a:xfrm>
          <a:prstGeom prst="rect">
            <a:avLst/>
          </a:prstGeom>
          <a:noFill/>
          <a:ln/>
        </p:spPr>
        <p:txBody>
          <a:bodyPr wrap="non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What is Phishing?</a:t>
            </a:r>
            <a:endParaRPr lang="en-US" sz="4450" dirty="0"/>
          </a:p>
        </p:txBody>
      </p:sp>
      <p:pic>
        <p:nvPicPr>
          <p:cNvPr id="4" name="Image 1" descr="preencoded.png">    </p:cNvPr>
          <p:cNvPicPr>
            <a:picLocks noChangeAspect="1"/>
          </p:cNvPicPr>
          <p:nvPr/>
        </p:nvPicPr>
        <p:blipFill>
          <a:blip r:embed="rId2"/>
          <a:stretch>
            <a:fillRect/>
          </a:stretch>
        </p:blipFill>
        <p:spPr>
          <a:xfrm>
            <a:off x="6244709" y="2497931"/>
            <a:ext cx="541615" cy="541615"/>
          </a:xfrm>
          <a:prstGeom prst="rect">
            <a:avLst/>
          </a:prstGeom>
        </p:spPr>
      </p:pic>
      <p:sp>
        <p:nvSpPr>
          <p:cNvPr id="5" name="Text 1"/>
          <p:cNvSpPr/>
          <p:nvPr/>
        </p:nvSpPr>
        <p:spPr>
          <a:xfrm>
            <a:off x="6244709" y="3256121"/>
            <a:ext cx="2361962" cy="712470"/>
          </a:xfrm>
          <a:prstGeom prst="rect">
            <a:avLst/>
          </a:prstGeom>
          <a:noFill/>
          <a:ln/>
        </p:spPr>
        <p:txBody>
          <a:bodyPr wrap="squar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Fraudulent attempts</a:t>
            </a:r>
            <a:endParaRPr lang="en-US" sz="2200" dirty="0"/>
          </a:p>
        </p:txBody>
      </p:sp>
      <p:sp>
        <p:nvSpPr>
          <p:cNvPr id="6" name="Text 2"/>
          <p:cNvSpPr/>
          <p:nvPr/>
        </p:nvSpPr>
        <p:spPr>
          <a:xfrm>
            <a:off x="6244709" y="4098488"/>
            <a:ext cx="2361962" cy="173355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Phishing is a deceptive attempt to obtain sensitive information from users.</a:t>
            </a:r>
            <a:endParaRPr lang="en-US" sz="1700" dirty="0"/>
          </a:p>
        </p:txBody>
      </p:sp>
      <p:pic>
        <p:nvPicPr>
          <p:cNvPr id="7" name="Image 2" descr="preencoded.png">    </p:cNvPr>
          <p:cNvPicPr>
            <a:picLocks noChangeAspect="1"/>
          </p:cNvPicPr>
          <p:nvPr/>
        </p:nvPicPr>
        <p:blipFill>
          <a:blip r:embed="rId3"/>
          <a:stretch>
            <a:fillRect/>
          </a:stretch>
        </p:blipFill>
        <p:spPr>
          <a:xfrm>
            <a:off x="8877419" y="2497931"/>
            <a:ext cx="541615" cy="541615"/>
          </a:xfrm>
          <a:prstGeom prst="rect">
            <a:avLst/>
          </a:prstGeom>
        </p:spPr>
      </p:pic>
      <p:sp>
        <p:nvSpPr>
          <p:cNvPr id="8" name="Text 3"/>
          <p:cNvSpPr/>
          <p:nvPr/>
        </p:nvSpPr>
        <p:spPr>
          <a:xfrm>
            <a:off x="8877419" y="3256121"/>
            <a:ext cx="2361962" cy="712470"/>
          </a:xfrm>
          <a:prstGeom prst="rect">
            <a:avLst/>
          </a:prstGeom>
          <a:noFill/>
          <a:ln/>
        </p:spPr>
        <p:txBody>
          <a:bodyPr wrap="squar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Common Methods</a:t>
            </a:r>
            <a:endParaRPr lang="en-US" sz="2200" dirty="0"/>
          </a:p>
        </p:txBody>
      </p:sp>
      <p:sp>
        <p:nvSpPr>
          <p:cNvPr id="9" name="Text 4"/>
          <p:cNvSpPr/>
          <p:nvPr/>
        </p:nvSpPr>
        <p:spPr>
          <a:xfrm>
            <a:off x="8877419" y="4098488"/>
            <a:ext cx="2361962" cy="138684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It typically occurs via email, fake websites, social media, or phone calls (vishing).</a:t>
            </a:r>
            <a:endParaRPr lang="en-US" sz="1700" dirty="0"/>
          </a:p>
        </p:txBody>
      </p:sp>
      <p:pic>
        <p:nvPicPr>
          <p:cNvPr id="10" name="Image 3" descr="preencoded.png">    </p:cNvPr>
          <p:cNvPicPr>
            <a:picLocks noChangeAspect="1"/>
          </p:cNvPicPr>
          <p:nvPr/>
        </p:nvPicPr>
        <p:blipFill>
          <a:blip r:embed="rId4"/>
          <a:stretch>
            <a:fillRect/>
          </a:stretch>
        </p:blipFill>
        <p:spPr>
          <a:xfrm>
            <a:off x="11510129" y="2497931"/>
            <a:ext cx="541615" cy="541615"/>
          </a:xfrm>
          <a:prstGeom prst="rect">
            <a:avLst/>
          </a:prstGeom>
        </p:spPr>
      </p:pic>
      <p:sp>
        <p:nvSpPr>
          <p:cNvPr id="11" name="Text 5"/>
          <p:cNvSpPr/>
          <p:nvPr/>
        </p:nvSpPr>
        <p:spPr>
          <a:xfrm>
            <a:off x="11510129" y="3256121"/>
            <a:ext cx="2361962"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Attack Goals</a:t>
            </a:r>
            <a:endParaRPr lang="en-US" sz="2200" dirty="0"/>
          </a:p>
        </p:txBody>
      </p:sp>
      <p:sp>
        <p:nvSpPr>
          <p:cNvPr id="12" name="Text 6"/>
          <p:cNvSpPr/>
          <p:nvPr/>
        </p:nvSpPr>
        <p:spPr>
          <a:xfrm>
            <a:off x="11510129" y="3742253"/>
            <a:ext cx="2361962" cy="138684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Attackers aim to steal credentials, install malware, or commit financial fraud.</a:t>
            </a:r>
            <a:endParaRPr lang="en-US" sz="1700" dirty="0"/>
          </a:p>
        </p:txBody>
      </p:sp>
      <p:sp>
        <p:nvSpPr>
          <p:cNvPr id="13" name="Text 7"/>
          <p:cNvSpPr/>
          <p:nvPr/>
        </p:nvSpPr>
        <p:spPr>
          <a:xfrm>
            <a:off x="6244709" y="6075759"/>
            <a:ext cx="7627382" cy="69342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 common example is a fake bank email requesting account verification. These emails look legitimate to trick you.</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775216"/>
            <a:ext cx="7627382" cy="1425416"/>
          </a:xfrm>
          <a:prstGeom prst="rect">
            <a:avLst/>
          </a:prstGeom>
          <a:noFill/>
          <a:ln/>
        </p:spPr>
        <p:txBody>
          <a:bodyPr wrap="squar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Common Types of Phishing Attacks</a:t>
            </a:r>
            <a:endParaRPr lang="en-US" sz="4450" dirty="0"/>
          </a:p>
        </p:txBody>
      </p:sp>
      <p:sp>
        <p:nvSpPr>
          <p:cNvPr id="4" name="Shape 1"/>
          <p:cNvSpPr/>
          <p:nvPr/>
        </p:nvSpPr>
        <p:spPr>
          <a:xfrm>
            <a:off x="6244709" y="2525554"/>
            <a:ext cx="487442" cy="487442"/>
          </a:xfrm>
          <a:prstGeom prst="roundRect">
            <a:avLst>
              <a:gd name="adj" fmla="val 18669"/>
            </a:avLst>
          </a:prstGeom>
          <a:solidFill>
            <a:srgbClr val="D5DCF6"/>
          </a:solidFill>
          <a:ln w="7620">
            <a:solidFill>
              <a:srgbClr val="BBC2DC"/>
            </a:solidFill>
            <a:prstDash val="solid"/>
          </a:ln>
        </p:spPr>
      </p:sp>
      <p:sp>
        <p:nvSpPr>
          <p:cNvPr id="5" name="Text 2"/>
          <p:cNvSpPr/>
          <p:nvPr/>
        </p:nvSpPr>
        <p:spPr>
          <a:xfrm>
            <a:off x="6948726" y="2599968"/>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Deceptive Phishing</a:t>
            </a:r>
            <a:endParaRPr lang="en-US" sz="2200" dirty="0"/>
          </a:p>
        </p:txBody>
      </p:sp>
      <p:sp>
        <p:nvSpPr>
          <p:cNvPr id="6" name="Text 3"/>
          <p:cNvSpPr/>
          <p:nvPr/>
        </p:nvSpPr>
        <p:spPr>
          <a:xfrm>
            <a:off x="6948726" y="3086100"/>
            <a:ext cx="6923365"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This involves fake login pages or urgent requests.</a:t>
            </a:r>
            <a:endParaRPr lang="en-US" sz="1700" dirty="0"/>
          </a:p>
        </p:txBody>
      </p:sp>
      <p:sp>
        <p:nvSpPr>
          <p:cNvPr id="7" name="Shape 4"/>
          <p:cNvSpPr/>
          <p:nvPr/>
        </p:nvSpPr>
        <p:spPr>
          <a:xfrm>
            <a:off x="6244709" y="3866078"/>
            <a:ext cx="487442" cy="487442"/>
          </a:xfrm>
          <a:prstGeom prst="roundRect">
            <a:avLst>
              <a:gd name="adj" fmla="val 18669"/>
            </a:avLst>
          </a:prstGeom>
          <a:solidFill>
            <a:srgbClr val="D5DCF6"/>
          </a:solidFill>
          <a:ln w="7620">
            <a:solidFill>
              <a:srgbClr val="BBC2DC"/>
            </a:solidFill>
            <a:prstDash val="solid"/>
          </a:ln>
        </p:spPr>
      </p:sp>
      <p:sp>
        <p:nvSpPr>
          <p:cNvPr id="8" name="Text 5"/>
          <p:cNvSpPr/>
          <p:nvPr/>
        </p:nvSpPr>
        <p:spPr>
          <a:xfrm>
            <a:off x="6948726" y="3940492"/>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Spear Phishing</a:t>
            </a:r>
            <a:endParaRPr lang="en-US" sz="2200" dirty="0"/>
          </a:p>
        </p:txBody>
      </p:sp>
      <p:sp>
        <p:nvSpPr>
          <p:cNvPr id="9" name="Text 6"/>
          <p:cNvSpPr/>
          <p:nvPr/>
        </p:nvSpPr>
        <p:spPr>
          <a:xfrm>
            <a:off x="6948726" y="4426625"/>
            <a:ext cx="6923365"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Highly targeted, focusing on specific individuals or roles.</a:t>
            </a:r>
            <a:endParaRPr lang="en-US" sz="1700" dirty="0"/>
          </a:p>
        </p:txBody>
      </p:sp>
      <p:sp>
        <p:nvSpPr>
          <p:cNvPr id="10" name="Shape 7"/>
          <p:cNvSpPr/>
          <p:nvPr/>
        </p:nvSpPr>
        <p:spPr>
          <a:xfrm>
            <a:off x="6244709" y="5206603"/>
            <a:ext cx="487442" cy="487442"/>
          </a:xfrm>
          <a:prstGeom prst="roundRect">
            <a:avLst>
              <a:gd name="adj" fmla="val 18669"/>
            </a:avLst>
          </a:prstGeom>
          <a:solidFill>
            <a:srgbClr val="D5DCF6"/>
          </a:solidFill>
          <a:ln w="7620">
            <a:solidFill>
              <a:srgbClr val="BBC2DC"/>
            </a:solidFill>
            <a:prstDash val="solid"/>
          </a:ln>
        </p:spPr>
      </p:sp>
      <p:sp>
        <p:nvSpPr>
          <p:cNvPr id="11" name="Text 8"/>
          <p:cNvSpPr/>
          <p:nvPr/>
        </p:nvSpPr>
        <p:spPr>
          <a:xfrm>
            <a:off x="6948726" y="5281017"/>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Whaling</a:t>
            </a:r>
            <a:endParaRPr lang="en-US" sz="2200" dirty="0"/>
          </a:p>
        </p:txBody>
      </p:sp>
      <p:sp>
        <p:nvSpPr>
          <p:cNvPr id="12" name="Text 9"/>
          <p:cNvSpPr/>
          <p:nvPr/>
        </p:nvSpPr>
        <p:spPr>
          <a:xfrm>
            <a:off x="6948726" y="5767149"/>
            <a:ext cx="6923365"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Targets high-profile executives and senior management.</a:t>
            </a:r>
            <a:endParaRPr lang="en-US" sz="1700" dirty="0"/>
          </a:p>
        </p:txBody>
      </p:sp>
      <p:sp>
        <p:nvSpPr>
          <p:cNvPr id="13" name="Shape 10"/>
          <p:cNvSpPr/>
          <p:nvPr/>
        </p:nvSpPr>
        <p:spPr>
          <a:xfrm>
            <a:off x="6244709" y="6547128"/>
            <a:ext cx="487442" cy="487442"/>
          </a:xfrm>
          <a:prstGeom prst="roundRect">
            <a:avLst>
              <a:gd name="adj" fmla="val 18669"/>
            </a:avLst>
          </a:prstGeom>
          <a:solidFill>
            <a:srgbClr val="D5DCF6"/>
          </a:solidFill>
          <a:ln w="7620">
            <a:solidFill>
              <a:srgbClr val="BBC2DC"/>
            </a:solidFill>
            <a:prstDash val="solid"/>
          </a:ln>
        </p:spPr>
      </p:sp>
      <p:sp>
        <p:nvSpPr>
          <p:cNvPr id="14" name="Text 11"/>
          <p:cNvSpPr/>
          <p:nvPr/>
        </p:nvSpPr>
        <p:spPr>
          <a:xfrm>
            <a:off x="6948726" y="6621542"/>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Pharming</a:t>
            </a:r>
            <a:endParaRPr lang="en-US" sz="2200" dirty="0"/>
          </a:p>
        </p:txBody>
      </p:sp>
      <p:sp>
        <p:nvSpPr>
          <p:cNvPr id="15" name="Text 12"/>
          <p:cNvSpPr/>
          <p:nvPr/>
        </p:nvSpPr>
        <p:spPr>
          <a:xfrm>
            <a:off x="6948726" y="7107674"/>
            <a:ext cx="6923365"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Redirects users to malicious websites without their knowledge.</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1794391"/>
            <a:ext cx="8371523" cy="712708"/>
          </a:xfrm>
          <a:prstGeom prst="rect">
            <a:avLst/>
          </a:prstGeom>
          <a:noFill/>
          <a:ln/>
        </p:spPr>
        <p:txBody>
          <a:bodyPr wrap="non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Recognizing Phishing Emails</a:t>
            </a:r>
            <a:endParaRPr lang="en-US" sz="4450" dirty="0"/>
          </a:p>
        </p:txBody>
      </p:sp>
      <p:sp>
        <p:nvSpPr>
          <p:cNvPr id="3" name="Text 1"/>
          <p:cNvSpPr/>
          <p:nvPr/>
        </p:nvSpPr>
        <p:spPr>
          <a:xfrm>
            <a:off x="758309" y="3048595"/>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1F1E1E"/>
                </a:solidFill>
                <a:latin typeface="Alexandria Semi Bold" pitchFamily="34" charset="0"/>
                <a:ea typeface="Alexandria Semi Bold" pitchFamily="34" charset="-122"/>
                <a:cs typeface="Alexandria Semi Bold" pitchFamily="34" charset="-120"/>
              </a:rPr>
              <a:t>Generic Greetings</a:t>
            </a:r>
            <a:endParaRPr lang="en-US" sz="2200" dirty="0"/>
          </a:p>
        </p:txBody>
      </p:sp>
      <p:sp>
        <p:nvSpPr>
          <p:cNvPr id="4" name="Text 2"/>
          <p:cNvSpPr/>
          <p:nvPr/>
        </p:nvSpPr>
        <p:spPr>
          <a:xfrm>
            <a:off x="758309" y="3621405"/>
            <a:ext cx="6292572"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Look for "Dear Customer" instead of your name.</a:t>
            </a:r>
            <a:endParaRPr lang="en-US" sz="1700" dirty="0"/>
          </a:p>
        </p:txBody>
      </p:sp>
      <p:sp>
        <p:nvSpPr>
          <p:cNvPr id="5" name="Text 3"/>
          <p:cNvSpPr/>
          <p:nvPr/>
        </p:nvSpPr>
        <p:spPr>
          <a:xfrm>
            <a:off x="758309" y="4184690"/>
            <a:ext cx="2929414" cy="356235"/>
          </a:xfrm>
          <a:prstGeom prst="rect">
            <a:avLst/>
          </a:prstGeom>
          <a:noFill/>
          <a:ln/>
        </p:spPr>
        <p:txBody>
          <a:bodyPr wrap="none" lIns="0" tIns="0" rIns="0" bIns="0" rtlCol="0" anchor="t"/>
          <a:lstStyle/>
          <a:p>
            <a:pPr algn="l" indent="0" marL="0">
              <a:lnSpc>
                <a:spcPts val="2800"/>
              </a:lnSpc>
              <a:buNone/>
            </a:pPr>
            <a:r>
              <a:rPr lang="en-US" sz="2200" dirty="0">
                <a:solidFill>
                  <a:srgbClr val="1F1E1E"/>
                </a:solidFill>
                <a:latin typeface="Alexandria Semi Bold" pitchFamily="34" charset="0"/>
                <a:ea typeface="Alexandria Semi Bold" pitchFamily="34" charset="-122"/>
                <a:cs typeface="Alexandria Semi Bold" pitchFamily="34" charset="-120"/>
              </a:rPr>
              <a:t>Typos and Grammar</a:t>
            </a:r>
            <a:endParaRPr lang="en-US" sz="2200" dirty="0"/>
          </a:p>
        </p:txBody>
      </p:sp>
      <p:sp>
        <p:nvSpPr>
          <p:cNvPr id="6" name="Text 4"/>
          <p:cNvSpPr/>
          <p:nvPr/>
        </p:nvSpPr>
        <p:spPr>
          <a:xfrm>
            <a:off x="758309" y="4757499"/>
            <a:ext cx="6292572"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74% of phishing emails contain errors.</a:t>
            </a:r>
            <a:endParaRPr lang="en-US" sz="1700" dirty="0"/>
          </a:p>
        </p:txBody>
      </p:sp>
      <p:sp>
        <p:nvSpPr>
          <p:cNvPr id="7" name="Text 5"/>
          <p:cNvSpPr/>
          <p:nvPr/>
        </p:nvSpPr>
        <p:spPr>
          <a:xfrm>
            <a:off x="758309" y="5320784"/>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1F1E1E"/>
                </a:solidFill>
                <a:latin typeface="Alexandria Semi Bold" pitchFamily="34" charset="0"/>
                <a:ea typeface="Alexandria Semi Bold" pitchFamily="34" charset="-122"/>
                <a:cs typeface="Alexandria Semi Bold" pitchFamily="34" charset="-120"/>
              </a:rPr>
              <a:t>Suspicious Links</a:t>
            </a:r>
            <a:endParaRPr lang="en-US" sz="2200" dirty="0"/>
          </a:p>
        </p:txBody>
      </p:sp>
      <p:sp>
        <p:nvSpPr>
          <p:cNvPr id="8" name="Text 6"/>
          <p:cNvSpPr/>
          <p:nvPr/>
        </p:nvSpPr>
        <p:spPr>
          <a:xfrm>
            <a:off x="758309" y="5893594"/>
            <a:ext cx="6292572"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Hover over links to preview the URL before clicking.</a:t>
            </a:r>
            <a:endParaRPr lang="en-US" sz="1700" dirty="0"/>
          </a:p>
        </p:txBody>
      </p:sp>
      <p:sp>
        <p:nvSpPr>
          <p:cNvPr id="9" name="Text 7"/>
          <p:cNvSpPr/>
          <p:nvPr/>
        </p:nvSpPr>
        <p:spPr>
          <a:xfrm>
            <a:off x="7587139" y="3048595"/>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1F1E1E"/>
                </a:solidFill>
                <a:latin typeface="Alexandria Semi Bold" pitchFamily="34" charset="0"/>
                <a:ea typeface="Alexandria Semi Bold" pitchFamily="34" charset="-122"/>
                <a:cs typeface="Alexandria Semi Bold" pitchFamily="34" charset="-120"/>
              </a:rPr>
              <a:t>Sense of Urgency</a:t>
            </a:r>
            <a:endParaRPr lang="en-US" sz="2200" dirty="0"/>
          </a:p>
        </p:txBody>
      </p:sp>
      <p:sp>
        <p:nvSpPr>
          <p:cNvPr id="10" name="Text 8"/>
          <p:cNvSpPr/>
          <p:nvPr/>
        </p:nvSpPr>
        <p:spPr>
          <a:xfrm>
            <a:off x="7587139" y="3621405"/>
            <a:ext cx="6292572"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Phrases like "Act now!" or "Account suspended."</a:t>
            </a:r>
            <a:endParaRPr lang="en-US" sz="1700" dirty="0"/>
          </a:p>
        </p:txBody>
      </p:sp>
      <p:sp>
        <p:nvSpPr>
          <p:cNvPr id="11" name="Text 9"/>
          <p:cNvSpPr/>
          <p:nvPr/>
        </p:nvSpPr>
        <p:spPr>
          <a:xfrm>
            <a:off x="7587139" y="4184690"/>
            <a:ext cx="3046809" cy="356235"/>
          </a:xfrm>
          <a:prstGeom prst="rect">
            <a:avLst/>
          </a:prstGeom>
          <a:noFill/>
          <a:ln/>
        </p:spPr>
        <p:txBody>
          <a:bodyPr wrap="none" lIns="0" tIns="0" rIns="0" bIns="0" rtlCol="0" anchor="t"/>
          <a:lstStyle/>
          <a:p>
            <a:pPr algn="l" indent="0" marL="0">
              <a:lnSpc>
                <a:spcPts val="2800"/>
              </a:lnSpc>
              <a:buNone/>
            </a:pPr>
            <a:r>
              <a:rPr lang="en-US" sz="2200" dirty="0">
                <a:solidFill>
                  <a:srgbClr val="1F1E1E"/>
                </a:solidFill>
                <a:latin typeface="Alexandria Semi Bold" pitchFamily="34" charset="0"/>
                <a:ea typeface="Alexandria Semi Bold" pitchFamily="34" charset="-122"/>
                <a:cs typeface="Alexandria Semi Bold" pitchFamily="34" charset="-120"/>
              </a:rPr>
              <a:t>Mismatched Senders</a:t>
            </a:r>
            <a:endParaRPr lang="en-US" sz="2200" dirty="0"/>
          </a:p>
        </p:txBody>
      </p:sp>
      <p:sp>
        <p:nvSpPr>
          <p:cNvPr id="12" name="Text 10"/>
          <p:cNvSpPr/>
          <p:nvPr/>
        </p:nvSpPr>
        <p:spPr>
          <a:xfrm>
            <a:off x="7587139" y="4757499"/>
            <a:ext cx="6292572" cy="69342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Check if the sender's email address matches the company.</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034772"/>
            <a:ext cx="7627382" cy="1425416"/>
          </a:xfrm>
          <a:prstGeom prst="rect">
            <a:avLst/>
          </a:prstGeom>
          <a:noFill/>
          <a:ln/>
        </p:spPr>
        <p:txBody>
          <a:bodyPr wrap="squar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Spotting Phishing Websites</a:t>
            </a:r>
            <a:endParaRPr lang="en-US" sz="4450" dirty="0"/>
          </a:p>
        </p:txBody>
      </p:sp>
      <p:sp>
        <p:nvSpPr>
          <p:cNvPr id="4" name="Text 1"/>
          <p:cNvSpPr/>
          <p:nvPr/>
        </p:nvSpPr>
        <p:spPr>
          <a:xfrm>
            <a:off x="758309" y="2785110"/>
            <a:ext cx="7627382" cy="104013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Always check the URL for misspellings like "gooogle.com". Verify that the site uses HTTPS, indicated by a padlock icon in the browser. Be wary of suspicious domain names or missing contact information.</a:t>
            </a:r>
            <a:endParaRPr lang="en-US" sz="1700" dirty="0"/>
          </a:p>
        </p:txBody>
      </p:sp>
      <p:sp>
        <p:nvSpPr>
          <p:cNvPr id="5" name="Shape 2"/>
          <p:cNvSpPr/>
          <p:nvPr/>
        </p:nvSpPr>
        <p:spPr>
          <a:xfrm>
            <a:off x="758309" y="4068961"/>
            <a:ext cx="3705463" cy="1627942"/>
          </a:xfrm>
          <a:prstGeom prst="roundRect">
            <a:avLst>
              <a:gd name="adj" fmla="val 5590"/>
            </a:avLst>
          </a:prstGeom>
          <a:solidFill>
            <a:srgbClr val="D5DCF6"/>
          </a:solidFill>
          <a:ln w="7620">
            <a:solidFill>
              <a:srgbClr val="BBC2DC"/>
            </a:solidFill>
            <a:prstDash val="solid"/>
          </a:ln>
        </p:spPr>
      </p:sp>
      <p:sp>
        <p:nvSpPr>
          <p:cNvPr id="6" name="Text 3"/>
          <p:cNvSpPr/>
          <p:nvPr/>
        </p:nvSpPr>
        <p:spPr>
          <a:xfrm>
            <a:off x="982504" y="4293156"/>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URL Verification</a:t>
            </a:r>
            <a:endParaRPr lang="en-US" sz="2200" dirty="0"/>
          </a:p>
        </p:txBody>
      </p:sp>
      <p:sp>
        <p:nvSpPr>
          <p:cNvPr id="7" name="Text 4"/>
          <p:cNvSpPr/>
          <p:nvPr/>
        </p:nvSpPr>
        <p:spPr>
          <a:xfrm>
            <a:off x="982504" y="4779288"/>
            <a:ext cx="3257074" cy="69342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Ensure the website address is correct and secure.</a:t>
            </a:r>
            <a:endParaRPr lang="en-US" sz="1700" dirty="0"/>
          </a:p>
        </p:txBody>
      </p:sp>
      <p:sp>
        <p:nvSpPr>
          <p:cNvPr id="8" name="Shape 5"/>
          <p:cNvSpPr/>
          <p:nvPr/>
        </p:nvSpPr>
        <p:spPr>
          <a:xfrm>
            <a:off x="4680347" y="4068961"/>
            <a:ext cx="3705463" cy="1627942"/>
          </a:xfrm>
          <a:prstGeom prst="roundRect">
            <a:avLst>
              <a:gd name="adj" fmla="val 5590"/>
            </a:avLst>
          </a:prstGeom>
          <a:solidFill>
            <a:srgbClr val="D5DCF6"/>
          </a:solidFill>
          <a:ln w="7620">
            <a:solidFill>
              <a:srgbClr val="BBC2DC"/>
            </a:solidFill>
            <a:prstDash val="solid"/>
          </a:ln>
        </p:spPr>
      </p:sp>
      <p:sp>
        <p:nvSpPr>
          <p:cNvPr id="9" name="Text 6"/>
          <p:cNvSpPr/>
          <p:nvPr/>
        </p:nvSpPr>
        <p:spPr>
          <a:xfrm>
            <a:off x="4904542" y="4293156"/>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HTTPS Protocol</a:t>
            </a:r>
            <a:endParaRPr lang="en-US" sz="2200" dirty="0"/>
          </a:p>
        </p:txBody>
      </p:sp>
      <p:sp>
        <p:nvSpPr>
          <p:cNvPr id="10" name="Text 7"/>
          <p:cNvSpPr/>
          <p:nvPr/>
        </p:nvSpPr>
        <p:spPr>
          <a:xfrm>
            <a:off x="4904542" y="4779288"/>
            <a:ext cx="3257074" cy="69342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Look for the padlock symbol in the address bar.</a:t>
            </a:r>
            <a:endParaRPr lang="en-US" sz="1700" dirty="0"/>
          </a:p>
        </p:txBody>
      </p:sp>
      <p:sp>
        <p:nvSpPr>
          <p:cNvPr id="11" name="Shape 8"/>
          <p:cNvSpPr/>
          <p:nvPr/>
        </p:nvSpPr>
        <p:spPr>
          <a:xfrm>
            <a:off x="758309" y="5913477"/>
            <a:ext cx="7627382" cy="1281232"/>
          </a:xfrm>
          <a:prstGeom prst="roundRect">
            <a:avLst>
              <a:gd name="adj" fmla="val 7102"/>
            </a:avLst>
          </a:prstGeom>
          <a:solidFill>
            <a:srgbClr val="D5DCF6"/>
          </a:solidFill>
          <a:ln w="7620">
            <a:solidFill>
              <a:srgbClr val="BBC2DC"/>
            </a:solidFill>
            <a:prstDash val="solid"/>
          </a:ln>
        </p:spPr>
      </p:sp>
      <p:sp>
        <p:nvSpPr>
          <p:cNvPr id="12" name="Text 9"/>
          <p:cNvSpPr/>
          <p:nvPr/>
        </p:nvSpPr>
        <p:spPr>
          <a:xfrm>
            <a:off x="982504" y="6137672"/>
            <a:ext cx="328767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Design Inconsistencies</a:t>
            </a:r>
            <a:endParaRPr lang="en-US" sz="2200" dirty="0"/>
          </a:p>
        </p:txBody>
      </p:sp>
      <p:sp>
        <p:nvSpPr>
          <p:cNvPr id="13" name="Text 10"/>
          <p:cNvSpPr/>
          <p:nvPr/>
        </p:nvSpPr>
        <p:spPr>
          <a:xfrm>
            <a:off x="982504" y="6623804"/>
            <a:ext cx="7178993"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Beware of poor quality graphics or layout.</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46628" y="508278"/>
            <a:ext cx="6463189" cy="607814"/>
          </a:xfrm>
          <a:prstGeom prst="rect">
            <a:avLst/>
          </a:prstGeom>
          <a:noFill/>
          <a:ln/>
        </p:spPr>
        <p:txBody>
          <a:bodyPr wrap="none" lIns="0" tIns="0" rIns="0" bIns="0" rtlCol="0" anchor="t"/>
          <a:lstStyle/>
          <a:p>
            <a:pPr algn="l" indent="0" marL="0">
              <a:lnSpc>
                <a:spcPts val="4750"/>
              </a:lnSpc>
              <a:buNone/>
            </a:pPr>
            <a:r>
              <a:rPr lang="en-US" sz="3800" dirty="0">
                <a:solidFill>
                  <a:srgbClr val="1F1E1E"/>
                </a:solidFill>
                <a:latin typeface="Alexandria Semi Bold" pitchFamily="34" charset="0"/>
                <a:ea typeface="Alexandria Semi Bold" pitchFamily="34" charset="-122"/>
                <a:cs typeface="Alexandria Semi Bold" pitchFamily="34" charset="-120"/>
              </a:rPr>
              <a:t>Social Engineering Tactics</a:t>
            </a:r>
            <a:endParaRPr lang="en-US" sz="3800" dirty="0"/>
          </a:p>
        </p:txBody>
      </p:sp>
      <p:sp>
        <p:nvSpPr>
          <p:cNvPr id="4" name="Text 1"/>
          <p:cNvSpPr/>
          <p:nvPr/>
        </p:nvSpPr>
        <p:spPr>
          <a:xfrm>
            <a:off x="646628" y="1393150"/>
            <a:ext cx="7850743" cy="1182529"/>
          </a:xfrm>
          <a:prstGeom prst="rect">
            <a:avLst/>
          </a:prstGeom>
          <a:noFill/>
          <a:ln/>
        </p:spPr>
        <p:txBody>
          <a:bodyPr wrap="square" lIns="0" tIns="0" rIns="0" bIns="0" rtlCol="0" anchor="t"/>
          <a:lstStyle/>
          <a:p>
            <a:pPr algn="l" indent="0" marL="0">
              <a:lnSpc>
                <a:spcPts val="2300"/>
              </a:lnSpc>
              <a:buNone/>
            </a:pPr>
            <a:r>
              <a:rPr lang="en-US" sz="1450" dirty="0">
                <a:solidFill>
                  <a:srgbClr val="3B3535"/>
                </a:solidFill>
                <a:latin typeface="Sora Light" pitchFamily="34" charset="0"/>
                <a:ea typeface="Sora Light" pitchFamily="34" charset="-122"/>
                <a:cs typeface="Sora Light" pitchFamily="34" charset="-120"/>
              </a:rPr>
              <a:t>Social engineering plays on human emotions like fear, greed, and urgency. Attackers often impersonate authority figures, such as banks or IT support. They build trust by using familiar logos and language. Information gathered from social media, like LinkedIn, can be used to tailor attacks.</a:t>
            </a:r>
            <a:endParaRPr lang="en-US" sz="1450" dirty="0"/>
          </a:p>
        </p:txBody>
      </p:sp>
      <p:pic>
        <p:nvPicPr>
          <p:cNvPr id="5" name="Image 1" descr="preencoded.png">    </p:cNvPr>
          <p:cNvPicPr>
            <a:picLocks noChangeAspect="1"/>
          </p:cNvPicPr>
          <p:nvPr/>
        </p:nvPicPr>
        <p:blipFill>
          <a:blip r:embed="rId2"/>
          <a:stretch>
            <a:fillRect/>
          </a:stretch>
        </p:blipFill>
        <p:spPr>
          <a:xfrm>
            <a:off x="646628" y="2783443"/>
            <a:ext cx="923806" cy="1108591"/>
          </a:xfrm>
          <a:prstGeom prst="rect">
            <a:avLst/>
          </a:prstGeom>
        </p:spPr>
      </p:pic>
      <p:sp>
        <p:nvSpPr>
          <p:cNvPr id="6" name="Text 2"/>
          <p:cNvSpPr/>
          <p:nvPr/>
        </p:nvSpPr>
        <p:spPr>
          <a:xfrm>
            <a:off x="1847493" y="2968109"/>
            <a:ext cx="2999303" cy="303848"/>
          </a:xfrm>
          <a:prstGeom prst="rect">
            <a:avLst/>
          </a:prstGeom>
          <a:noFill/>
          <a:ln/>
        </p:spPr>
        <p:txBody>
          <a:bodyPr wrap="none" lIns="0" tIns="0" rIns="0" bIns="0" rtlCol="0" anchor="t"/>
          <a:lstStyle/>
          <a:p>
            <a:pPr algn="l" indent="0" marL="0">
              <a:lnSpc>
                <a:spcPts val="2350"/>
              </a:lnSpc>
              <a:buNone/>
            </a:pPr>
            <a:r>
              <a:rPr lang="en-US" sz="1900" dirty="0">
                <a:solidFill>
                  <a:srgbClr val="3B3535"/>
                </a:solidFill>
                <a:latin typeface="Alexandria Semi Bold" pitchFamily="34" charset="0"/>
                <a:ea typeface="Alexandria Semi Bold" pitchFamily="34" charset="-122"/>
                <a:cs typeface="Alexandria Semi Bold" pitchFamily="34" charset="-120"/>
              </a:rPr>
              <a:t>Emotional Manipulation</a:t>
            </a:r>
            <a:endParaRPr lang="en-US" sz="1900" dirty="0"/>
          </a:p>
        </p:txBody>
      </p:sp>
      <p:sp>
        <p:nvSpPr>
          <p:cNvPr id="7" name="Text 3"/>
          <p:cNvSpPr/>
          <p:nvPr/>
        </p:nvSpPr>
        <p:spPr>
          <a:xfrm>
            <a:off x="1847493" y="3382804"/>
            <a:ext cx="6649879" cy="295632"/>
          </a:xfrm>
          <a:prstGeom prst="rect">
            <a:avLst/>
          </a:prstGeom>
          <a:noFill/>
          <a:ln/>
        </p:spPr>
        <p:txBody>
          <a:bodyPr wrap="none" lIns="0" tIns="0" rIns="0" bIns="0" rtlCol="0" anchor="t"/>
          <a:lstStyle/>
          <a:p>
            <a:pPr algn="l" indent="0" marL="0">
              <a:lnSpc>
                <a:spcPts val="2300"/>
              </a:lnSpc>
              <a:buNone/>
            </a:pPr>
            <a:r>
              <a:rPr lang="en-US" sz="1450" dirty="0">
                <a:solidFill>
                  <a:srgbClr val="3B3535"/>
                </a:solidFill>
                <a:latin typeface="Sora Light" pitchFamily="34" charset="0"/>
                <a:ea typeface="Sora Light" pitchFamily="34" charset="-122"/>
                <a:cs typeface="Sora Light" pitchFamily="34" charset="-120"/>
              </a:rPr>
              <a:t>Exploiting fear, urgency, or curiosity.</a:t>
            </a:r>
            <a:endParaRPr lang="en-US" sz="1450" dirty="0"/>
          </a:p>
        </p:txBody>
      </p:sp>
      <p:pic>
        <p:nvPicPr>
          <p:cNvPr id="8" name="Image 2" descr="preencoded.png">    </p:cNvPr>
          <p:cNvPicPr>
            <a:picLocks noChangeAspect="1"/>
          </p:cNvPicPr>
          <p:nvPr/>
        </p:nvPicPr>
        <p:blipFill>
          <a:blip r:embed="rId3"/>
          <a:stretch>
            <a:fillRect/>
          </a:stretch>
        </p:blipFill>
        <p:spPr>
          <a:xfrm>
            <a:off x="646628" y="3892034"/>
            <a:ext cx="923806" cy="1108591"/>
          </a:xfrm>
          <a:prstGeom prst="rect">
            <a:avLst/>
          </a:prstGeom>
        </p:spPr>
      </p:pic>
      <p:sp>
        <p:nvSpPr>
          <p:cNvPr id="9" name="Text 4"/>
          <p:cNvSpPr/>
          <p:nvPr/>
        </p:nvSpPr>
        <p:spPr>
          <a:xfrm>
            <a:off x="1847493" y="4076700"/>
            <a:ext cx="2431256" cy="303848"/>
          </a:xfrm>
          <a:prstGeom prst="rect">
            <a:avLst/>
          </a:prstGeom>
          <a:noFill/>
          <a:ln/>
        </p:spPr>
        <p:txBody>
          <a:bodyPr wrap="none" lIns="0" tIns="0" rIns="0" bIns="0" rtlCol="0" anchor="t"/>
          <a:lstStyle/>
          <a:p>
            <a:pPr algn="l" indent="0" marL="0">
              <a:lnSpc>
                <a:spcPts val="2350"/>
              </a:lnSpc>
              <a:buNone/>
            </a:pPr>
            <a:r>
              <a:rPr lang="en-US" sz="1900" dirty="0">
                <a:solidFill>
                  <a:srgbClr val="3B3535"/>
                </a:solidFill>
                <a:latin typeface="Alexandria Semi Bold" pitchFamily="34" charset="0"/>
                <a:ea typeface="Alexandria Semi Bold" pitchFamily="34" charset="-122"/>
                <a:cs typeface="Alexandria Semi Bold" pitchFamily="34" charset="-120"/>
              </a:rPr>
              <a:t>Impersonation</a:t>
            </a:r>
            <a:endParaRPr lang="en-US" sz="1900" dirty="0"/>
          </a:p>
        </p:txBody>
      </p:sp>
      <p:sp>
        <p:nvSpPr>
          <p:cNvPr id="10" name="Text 5"/>
          <p:cNvSpPr/>
          <p:nvPr/>
        </p:nvSpPr>
        <p:spPr>
          <a:xfrm>
            <a:off x="1847493" y="4491395"/>
            <a:ext cx="6649879" cy="295632"/>
          </a:xfrm>
          <a:prstGeom prst="rect">
            <a:avLst/>
          </a:prstGeom>
          <a:noFill/>
          <a:ln/>
        </p:spPr>
        <p:txBody>
          <a:bodyPr wrap="none" lIns="0" tIns="0" rIns="0" bIns="0" rtlCol="0" anchor="t"/>
          <a:lstStyle/>
          <a:p>
            <a:pPr algn="l" indent="0" marL="0">
              <a:lnSpc>
                <a:spcPts val="2300"/>
              </a:lnSpc>
              <a:buNone/>
            </a:pPr>
            <a:r>
              <a:rPr lang="en-US" sz="1450" dirty="0">
                <a:solidFill>
                  <a:srgbClr val="3B3535"/>
                </a:solidFill>
                <a:latin typeface="Sora Light" pitchFamily="34" charset="0"/>
                <a:ea typeface="Sora Light" pitchFamily="34" charset="-122"/>
                <a:cs typeface="Sora Light" pitchFamily="34" charset="-120"/>
              </a:rPr>
              <a:t>Posing as banks, IT, or government agencies.</a:t>
            </a:r>
            <a:endParaRPr lang="en-US" sz="1450" dirty="0"/>
          </a:p>
        </p:txBody>
      </p:sp>
      <p:pic>
        <p:nvPicPr>
          <p:cNvPr id="11" name="Image 3" descr="preencoded.png">    </p:cNvPr>
          <p:cNvPicPr>
            <a:picLocks noChangeAspect="1"/>
          </p:cNvPicPr>
          <p:nvPr/>
        </p:nvPicPr>
        <p:blipFill>
          <a:blip r:embed="rId4"/>
          <a:stretch>
            <a:fillRect/>
          </a:stretch>
        </p:blipFill>
        <p:spPr>
          <a:xfrm>
            <a:off x="646628" y="5000625"/>
            <a:ext cx="923806" cy="1108591"/>
          </a:xfrm>
          <a:prstGeom prst="rect">
            <a:avLst/>
          </a:prstGeom>
        </p:spPr>
      </p:pic>
      <p:sp>
        <p:nvSpPr>
          <p:cNvPr id="12" name="Text 6"/>
          <p:cNvSpPr/>
          <p:nvPr/>
        </p:nvSpPr>
        <p:spPr>
          <a:xfrm>
            <a:off x="1847493" y="5185291"/>
            <a:ext cx="2431256" cy="303848"/>
          </a:xfrm>
          <a:prstGeom prst="rect">
            <a:avLst/>
          </a:prstGeom>
          <a:noFill/>
          <a:ln/>
        </p:spPr>
        <p:txBody>
          <a:bodyPr wrap="none" lIns="0" tIns="0" rIns="0" bIns="0" rtlCol="0" anchor="t"/>
          <a:lstStyle/>
          <a:p>
            <a:pPr algn="l" indent="0" marL="0">
              <a:lnSpc>
                <a:spcPts val="2350"/>
              </a:lnSpc>
              <a:buNone/>
            </a:pPr>
            <a:r>
              <a:rPr lang="en-US" sz="1900" dirty="0">
                <a:solidFill>
                  <a:srgbClr val="3B3535"/>
                </a:solidFill>
                <a:latin typeface="Alexandria Semi Bold" pitchFamily="34" charset="0"/>
                <a:ea typeface="Alexandria Semi Bold" pitchFamily="34" charset="-122"/>
                <a:cs typeface="Alexandria Semi Bold" pitchFamily="34" charset="-120"/>
              </a:rPr>
              <a:t>Trust Building</a:t>
            </a:r>
            <a:endParaRPr lang="en-US" sz="1900" dirty="0"/>
          </a:p>
        </p:txBody>
      </p:sp>
      <p:sp>
        <p:nvSpPr>
          <p:cNvPr id="13" name="Text 7"/>
          <p:cNvSpPr/>
          <p:nvPr/>
        </p:nvSpPr>
        <p:spPr>
          <a:xfrm>
            <a:off x="1847493" y="5599986"/>
            <a:ext cx="6649879" cy="295632"/>
          </a:xfrm>
          <a:prstGeom prst="rect">
            <a:avLst/>
          </a:prstGeom>
          <a:noFill/>
          <a:ln/>
        </p:spPr>
        <p:txBody>
          <a:bodyPr wrap="none" lIns="0" tIns="0" rIns="0" bIns="0" rtlCol="0" anchor="t"/>
          <a:lstStyle/>
          <a:p>
            <a:pPr algn="l" indent="0" marL="0">
              <a:lnSpc>
                <a:spcPts val="2300"/>
              </a:lnSpc>
              <a:buNone/>
            </a:pPr>
            <a:r>
              <a:rPr lang="en-US" sz="1450" dirty="0">
                <a:solidFill>
                  <a:srgbClr val="3B3535"/>
                </a:solidFill>
                <a:latin typeface="Sora Light" pitchFamily="34" charset="0"/>
                <a:ea typeface="Sora Light" pitchFamily="34" charset="-122"/>
                <a:cs typeface="Sora Light" pitchFamily="34" charset="-120"/>
              </a:rPr>
              <a:t>Using familiar brand logos and language.</a:t>
            </a:r>
            <a:endParaRPr lang="en-US" sz="1450" dirty="0"/>
          </a:p>
        </p:txBody>
      </p:sp>
      <p:pic>
        <p:nvPicPr>
          <p:cNvPr id="14" name="Image 4" descr="preencoded.png">    </p:cNvPr>
          <p:cNvPicPr>
            <a:picLocks noChangeAspect="1"/>
          </p:cNvPicPr>
          <p:nvPr/>
        </p:nvPicPr>
        <p:blipFill>
          <a:blip r:embed="rId5"/>
          <a:stretch>
            <a:fillRect/>
          </a:stretch>
        </p:blipFill>
        <p:spPr>
          <a:xfrm>
            <a:off x="646628" y="6109216"/>
            <a:ext cx="923806" cy="1108591"/>
          </a:xfrm>
          <a:prstGeom prst="rect">
            <a:avLst/>
          </a:prstGeom>
        </p:spPr>
      </p:pic>
      <p:sp>
        <p:nvSpPr>
          <p:cNvPr id="15" name="Text 8"/>
          <p:cNvSpPr/>
          <p:nvPr/>
        </p:nvSpPr>
        <p:spPr>
          <a:xfrm>
            <a:off x="1847493" y="6293882"/>
            <a:ext cx="2772728" cy="303848"/>
          </a:xfrm>
          <a:prstGeom prst="rect">
            <a:avLst/>
          </a:prstGeom>
          <a:noFill/>
          <a:ln/>
        </p:spPr>
        <p:txBody>
          <a:bodyPr wrap="none" lIns="0" tIns="0" rIns="0" bIns="0" rtlCol="0" anchor="t"/>
          <a:lstStyle/>
          <a:p>
            <a:pPr algn="l" indent="0" marL="0">
              <a:lnSpc>
                <a:spcPts val="2350"/>
              </a:lnSpc>
              <a:buNone/>
            </a:pPr>
            <a:r>
              <a:rPr lang="en-US" sz="1900" dirty="0">
                <a:solidFill>
                  <a:srgbClr val="3B3535"/>
                </a:solidFill>
                <a:latin typeface="Alexandria Semi Bold" pitchFamily="34" charset="0"/>
                <a:ea typeface="Alexandria Semi Bold" pitchFamily="34" charset="-122"/>
                <a:cs typeface="Alexandria Semi Bold" pitchFamily="34" charset="-120"/>
              </a:rPr>
              <a:t>Information Gathering</a:t>
            </a:r>
            <a:endParaRPr lang="en-US" sz="1900" dirty="0"/>
          </a:p>
        </p:txBody>
      </p:sp>
      <p:sp>
        <p:nvSpPr>
          <p:cNvPr id="16" name="Text 9"/>
          <p:cNvSpPr/>
          <p:nvPr/>
        </p:nvSpPr>
        <p:spPr>
          <a:xfrm>
            <a:off x="1847493" y="6708577"/>
            <a:ext cx="6649879" cy="295632"/>
          </a:xfrm>
          <a:prstGeom prst="rect">
            <a:avLst/>
          </a:prstGeom>
          <a:noFill/>
          <a:ln/>
        </p:spPr>
        <p:txBody>
          <a:bodyPr wrap="none" lIns="0" tIns="0" rIns="0" bIns="0" rtlCol="0" anchor="t"/>
          <a:lstStyle/>
          <a:p>
            <a:pPr algn="l" indent="0" marL="0">
              <a:lnSpc>
                <a:spcPts val="2300"/>
              </a:lnSpc>
              <a:buNone/>
            </a:pPr>
            <a:r>
              <a:rPr lang="en-US" sz="1450" dirty="0">
                <a:solidFill>
                  <a:srgbClr val="3B3535"/>
                </a:solidFill>
                <a:latin typeface="Sora Light" pitchFamily="34" charset="0"/>
                <a:ea typeface="Sora Light" pitchFamily="34" charset="-122"/>
                <a:cs typeface="Sora Light" pitchFamily="34" charset="-120"/>
              </a:rPr>
              <a:t>Leveraging public data from social media.</a:t>
            </a:r>
            <a:endParaRPr lang="en-US" sz="1450" dirty="0"/>
          </a:p>
        </p:txBody>
      </p:sp>
      <p:sp>
        <p:nvSpPr>
          <p:cNvPr id="17" name="Text 10"/>
          <p:cNvSpPr/>
          <p:nvPr/>
        </p:nvSpPr>
        <p:spPr>
          <a:xfrm>
            <a:off x="646628" y="7425571"/>
            <a:ext cx="7850743" cy="295632"/>
          </a:xfrm>
          <a:prstGeom prst="rect">
            <a:avLst/>
          </a:prstGeom>
          <a:noFill/>
          <a:ln/>
        </p:spPr>
        <p:txBody>
          <a:bodyPr wrap="none" lIns="0" tIns="0" rIns="0" bIns="0" rtlCol="0" anchor="t"/>
          <a:lstStyle/>
          <a:p>
            <a:pPr algn="l" indent="0" marL="0">
              <a:lnSpc>
                <a:spcPts val="2300"/>
              </a:lnSpc>
              <a:buNone/>
            </a:pPr>
            <a:r>
              <a:rPr lang="en-US" sz="1450" dirty="0">
                <a:solidFill>
                  <a:srgbClr val="3B3535"/>
                </a:solidFill>
                <a:latin typeface="Sora Light" pitchFamily="34" charset="0"/>
                <a:ea typeface="Sora Light" pitchFamily="34" charset="-122"/>
                <a:cs typeface="Sora Light" pitchFamily="34" charset="-120"/>
              </a:rPr>
              <a:t>An example is "Your account has been compromised. Click here to reset."</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55151" y="915829"/>
            <a:ext cx="4975979" cy="6397823"/>
          </a:xfrm>
          <a:prstGeom prst="rect">
            <a:avLst/>
          </a:prstGeom>
        </p:spPr>
      </p:pic>
      <p:sp>
        <p:nvSpPr>
          <p:cNvPr id="4" name="Text 0"/>
          <p:cNvSpPr/>
          <p:nvPr/>
        </p:nvSpPr>
        <p:spPr>
          <a:xfrm>
            <a:off x="6201013" y="563047"/>
            <a:ext cx="7714774" cy="1343263"/>
          </a:xfrm>
          <a:prstGeom prst="rect">
            <a:avLst/>
          </a:prstGeom>
          <a:noFill/>
          <a:ln/>
        </p:spPr>
        <p:txBody>
          <a:bodyPr wrap="square" lIns="0" tIns="0" rIns="0" bIns="0" rtlCol="0" anchor="t"/>
          <a:lstStyle/>
          <a:p>
            <a:pPr algn="l" indent="0" marL="0">
              <a:lnSpc>
                <a:spcPts val="5250"/>
              </a:lnSpc>
              <a:buNone/>
            </a:pPr>
            <a:r>
              <a:rPr lang="en-US" sz="4200" dirty="0">
                <a:solidFill>
                  <a:srgbClr val="1F1E1E"/>
                </a:solidFill>
                <a:latin typeface="Alexandria Semi Bold" pitchFamily="34" charset="0"/>
                <a:ea typeface="Alexandria Semi Bold" pitchFamily="34" charset="-122"/>
                <a:cs typeface="Alexandria Semi Bold" pitchFamily="34" charset="-120"/>
              </a:rPr>
              <a:t>How to Avoid Phishing Attacks</a:t>
            </a:r>
            <a:endParaRPr lang="en-US" sz="4200" dirty="0"/>
          </a:p>
        </p:txBody>
      </p:sp>
      <p:sp>
        <p:nvSpPr>
          <p:cNvPr id="5" name="Text 1"/>
          <p:cNvSpPr/>
          <p:nvPr/>
        </p:nvSpPr>
        <p:spPr>
          <a:xfrm>
            <a:off x="6201013" y="2314575"/>
            <a:ext cx="3704273" cy="673775"/>
          </a:xfrm>
          <a:prstGeom prst="rect">
            <a:avLst/>
          </a:prstGeom>
          <a:noFill/>
          <a:ln/>
        </p:spPr>
        <p:txBody>
          <a:bodyPr wrap="none" lIns="0" tIns="0" rIns="0" bIns="0" rtlCol="0" anchor="t"/>
          <a:lstStyle/>
          <a:p>
            <a:pPr algn="ctr" indent="0" marL="0">
              <a:lnSpc>
                <a:spcPts val="5300"/>
              </a:lnSpc>
              <a:buNone/>
            </a:pPr>
            <a:r>
              <a:rPr lang="en-US" sz="5300" dirty="0">
                <a:solidFill>
                  <a:srgbClr val="3B3535"/>
                </a:solidFill>
                <a:latin typeface="Alexandria Semi Bold" pitchFamily="34" charset="0"/>
                <a:ea typeface="Alexandria Semi Bold" pitchFamily="34" charset="-122"/>
                <a:cs typeface="Alexandria Semi Bold" pitchFamily="34" charset="-120"/>
              </a:rPr>
              <a:t>1</a:t>
            </a:r>
            <a:endParaRPr lang="en-US" sz="5300" dirty="0"/>
          </a:p>
        </p:txBody>
      </p:sp>
      <p:sp>
        <p:nvSpPr>
          <p:cNvPr id="6" name="Text 2"/>
          <p:cNvSpPr/>
          <p:nvPr/>
        </p:nvSpPr>
        <p:spPr>
          <a:xfrm>
            <a:off x="6709886" y="3243501"/>
            <a:ext cx="2686526" cy="335756"/>
          </a:xfrm>
          <a:prstGeom prst="rect">
            <a:avLst/>
          </a:prstGeom>
          <a:noFill/>
          <a:ln/>
        </p:spPr>
        <p:txBody>
          <a:bodyPr wrap="none" lIns="0" tIns="0" rIns="0" bIns="0" rtlCol="0" anchor="t"/>
          <a:lstStyle/>
          <a:p>
            <a:pPr algn="ctr" indent="0" marL="0">
              <a:lnSpc>
                <a:spcPts val="2600"/>
              </a:lnSpc>
              <a:buNone/>
            </a:pPr>
            <a:r>
              <a:rPr lang="en-US" sz="2100" dirty="0">
                <a:solidFill>
                  <a:srgbClr val="3B3535"/>
                </a:solidFill>
                <a:latin typeface="Alexandria Semi Bold" pitchFamily="34" charset="0"/>
                <a:ea typeface="Alexandria Semi Bold" pitchFamily="34" charset="-122"/>
                <a:cs typeface="Alexandria Semi Bold" pitchFamily="34" charset="-120"/>
              </a:rPr>
              <a:t>Verify Requests</a:t>
            </a:r>
            <a:endParaRPr lang="en-US" sz="2100" dirty="0"/>
          </a:p>
        </p:txBody>
      </p:sp>
      <p:sp>
        <p:nvSpPr>
          <p:cNvPr id="7" name="Text 3"/>
          <p:cNvSpPr/>
          <p:nvPr/>
        </p:nvSpPr>
        <p:spPr>
          <a:xfrm>
            <a:off x="6201013" y="3701653"/>
            <a:ext cx="3704273" cy="653415"/>
          </a:xfrm>
          <a:prstGeom prst="rect">
            <a:avLst/>
          </a:prstGeom>
          <a:noFill/>
          <a:ln/>
        </p:spPr>
        <p:txBody>
          <a:bodyPr wrap="square" lIns="0" tIns="0" rIns="0" bIns="0" rtlCol="0" anchor="t"/>
          <a:lstStyle/>
          <a:p>
            <a:pPr algn="ctr" indent="0" marL="0">
              <a:lnSpc>
                <a:spcPts val="2550"/>
              </a:lnSpc>
              <a:buNone/>
            </a:pPr>
            <a:r>
              <a:rPr lang="en-US" sz="1600" dirty="0">
                <a:solidFill>
                  <a:srgbClr val="3B3535"/>
                </a:solidFill>
                <a:latin typeface="Sora Light" pitchFamily="34" charset="0"/>
                <a:ea typeface="Sora Light" pitchFamily="34" charset="-122"/>
                <a:cs typeface="Sora Light" pitchFamily="34" charset="-120"/>
              </a:rPr>
              <a:t>Always contact the sender through known channels.</a:t>
            </a:r>
            <a:endParaRPr lang="en-US" sz="1600" dirty="0"/>
          </a:p>
        </p:txBody>
      </p:sp>
      <p:sp>
        <p:nvSpPr>
          <p:cNvPr id="8" name="Text 4"/>
          <p:cNvSpPr/>
          <p:nvPr/>
        </p:nvSpPr>
        <p:spPr>
          <a:xfrm>
            <a:off x="10211514" y="2314575"/>
            <a:ext cx="3704273" cy="673775"/>
          </a:xfrm>
          <a:prstGeom prst="rect">
            <a:avLst/>
          </a:prstGeom>
          <a:noFill/>
          <a:ln/>
        </p:spPr>
        <p:txBody>
          <a:bodyPr wrap="none" lIns="0" tIns="0" rIns="0" bIns="0" rtlCol="0" anchor="t"/>
          <a:lstStyle/>
          <a:p>
            <a:pPr algn="ctr" indent="0" marL="0">
              <a:lnSpc>
                <a:spcPts val="5300"/>
              </a:lnSpc>
              <a:buNone/>
            </a:pPr>
            <a:r>
              <a:rPr lang="en-US" sz="5300" dirty="0">
                <a:solidFill>
                  <a:srgbClr val="3B3535"/>
                </a:solidFill>
                <a:latin typeface="Alexandria Semi Bold" pitchFamily="34" charset="0"/>
                <a:ea typeface="Alexandria Semi Bold" pitchFamily="34" charset="-122"/>
                <a:cs typeface="Alexandria Semi Bold" pitchFamily="34" charset="-120"/>
              </a:rPr>
              <a:t>2</a:t>
            </a:r>
            <a:endParaRPr lang="en-US" sz="5300" dirty="0"/>
          </a:p>
        </p:txBody>
      </p:sp>
      <p:sp>
        <p:nvSpPr>
          <p:cNvPr id="9" name="Text 5"/>
          <p:cNvSpPr/>
          <p:nvPr/>
        </p:nvSpPr>
        <p:spPr>
          <a:xfrm>
            <a:off x="10720387" y="3243501"/>
            <a:ext cx="2686526" cy="335756"/>
          </a:xfrm>
          <a:prstGeom prst="rect">
            <a:avLst/>
          </a:prstGeom>
          <a:noFill/>
          <a:ln/>
        </p:spPr>
        <p:txBody>
          <a:bodyPr wrap="none" lIns="0" tIns="0" rIns="0" bIns="0" rtlCol="0" anchor="t"/>
          <a:lstStyle/>
          <a:p>
            <a:pPr algn="ctr" indent="0" marL="0">
              <a:lnSpc>
                <a:spcPts val="2600"/>
              </a:lnSpc>
              <a:buNone/>
            </a:pPr>
            <a:r>
              <a:rPr lang="en-US" sz="2100" dirty="0">
                <a:solidFill>
                  <a:srgbClr val="3B3535"/>
                </a:solidFill>
                <a:latin typeface="Alexandria Semi Bold" pitchFamily="34" charset="0"/>
                <a:ea typeface="Alexandria Semi Bold" pitchFamily="34" charset="-122"/>
                <a:cs typeface="Alexandria Semi Bold" pitchFamily="34" charset="-120"/>
              </a:rPr>
              <a:t>Don't Click</a:t>
            </a:r>
            <a:endParaRPr lang="en-US" sz="2100" dirty="0"/>
          </a:p>
        </p:txBody>
      </p:sp>
      <p:sp>
        <p:nvSpPr>
          <p:cNvPr id="10" name="Text 6"/>
          <p:cNvSpPr/>
          <p:nvPr/>
        </p:nvSpPr>
        <p:spPr>
          <a:xfrm>
            <a:off x="10211514" y="3701653"/>
            <a:ext cx="3704273" cy="653415"/>
          </a:xfrm>
          <a:prstGeom prst="rect">
            <a:avLst/>
          </a:prstGeom>
          <a:noFill/>
          <a:ln/>
        </p:spPr>
        <p:txBody>
          <a:bodyPr wrap="square" lIns="0" tIns="0" rIns="0" bIns="0" rtlCol="0" anchor="t"/>
          <a:lstStyle/>
          <a:p>
            <a:pPr algn="ctr" indent="0" marL="0">
              <a:lnSpc>
                <a:spcPts val="2550"/>
              </a:lnSpc>
              <a:buNone/>
            </a:pPr>
            <a:r>
              <a:rPr lang="en-US" sz="1600" dirty="0">
                <a:solidFill>
                  <a:srgbClr val="3B3535"/>
                </a:solidFill>
                <a:latin typeface="Sora Light" pitchFamily="34" charset="0"/>
                <a:ea typeface="Sora Light" pitchFamily="34" charset="-122"/>
                <a:cs typeface="Sora Light" pitchFamily="34" charset="-120"/>
              </a:rPr>
              <a:t>Type URLs directly into your browser instead.</a:t>
            </a:r>
            <a:endParaRPr lang="en-US" sz="1600" dirty="0"/>
          </a:p>
        </p:txBody>
      </p:sp>
      <p:sp>
        <p:nvSpPr>
          <p:cNvPr id="11" name="Text 7"/>
          <p:cNvSpPr/>
          <p:nvPr/>
        </p:nvSpPr>
        <p:spPr>
          <a:xfrm>
            <a:off x="6201013" y="5069562"/>
            <a:ext cx="3704273" cy="673775"/>
          </a:xfrm>
          <a:prstGeom prst="rect">
            <a:avLst/>
          </a:prstGeom>
          <a:noFill/>
          <a:ln/>
        </p:spPr>
        <p:txBody>
          <a:bodyPr wrap="none" lIns="0" tIns="0" rIns="0" bIns="0" rtlCol="0" anchor="t"/>
          <a:lstStyle/>
          <a:p>
            <a:pPr algn="ctr" indent="0" marL="0">
              <a:lnSpc>
                <a:spcPts val="5300"/>
              </a:lnSpc>
              <a:buNone/>
            </a:pPr>
            <a:r>
              <a:rPr lang="en-US" sz="5300" dirty="0">
                <a:solidFill>
                  <a:srgbClr val="3B3535"/>
                </a:solidFill>
                <a:latin typeface="Alexandria Semi Bold" pitchFamily="34" charset="0"/>
                <a:ea typeface="Alexandria Semi Bold" pitchFamily="34" charset="-122"/>
                <a:cs typeface="Alexandria Semi Bold" pitchFamily="34" charset="-120"/>
              </a:rPr>
              <a:t>3</a:t>
            </a:r>
            <a:endParaRPr lang="en-US" sz="5300" dirty="0"/>
          </a:p>
        </p:txBody>
      </p:sp>
      <p:sp>
        <p:nvSpPr>
          <p:cNvPr id="12" name="Text 8"/>
          <p:cNvSpPr/>
          <p:nvPr/>
        </p:nvSpPr>
        <p:spPr>
          <a:xfrm>
            <a:off x="6709886" y="5998488"/>
            <a:ext cx="2686526" cy="335756"/>
          </a:xfrm>
          <a:prstGeom prst="rect">
            <a:avLst/>
          </a:prstGeom>
          <a:noFill/>
          <a:ln/>
        </p:spPr>
        <p:txBody>
          <a:bodyPr wrap="none" lIns="0" tIns="0" rIns="0" bIns="0" rtlCol="0" anchor="t"/>
          <a:lstStyle/>
          <a:p>
            <a:pPr algn="ctr" indent="0" marL="0">
              <a:lnSpc>
                <a:spcPts val="2600"/>
              </a:lnSpc>
              <a:buNone/>
            </a:pPr>
            <a:r>
              <a:rPr lang="en-US" sz="2100" dirty="0">
                <a:solidFill>
                  <a:srgbClr val="3B3535"/>
                </a:solidFill>
                <a:latin typeface="Alexandria Semi Bold" pitchFamily="34" charset="0"/>
                <a:ea typeface="Alexandria Semi Bold" pitchFamily="34" charset="-122"/>
                <a:cs typeface="Alexandria Semi Bold" pitchFamily="34" charset="-120"/>
              </a:rPr>
              <a:t>Strong Passwords</a:t>
            </a:r>
            <a:endParaRPr lang="en-US" sz="2100" dirty="0"/>
          </a:p>
        </p:txBody>
      </p:sp>
      <p:sp>
        <p:nvSpPr>
          <p:cNvPr id="13" name="Text 9"/>
          <p:cNvSpPr/>
          <p:nvPr/>
        </p:nvSpPr>
        <p:spPr>
          <a:xfrm>
            <a:off x="6201013" y="6456640"/>
            <a:ext cx="3704273" cy="653415"/>
          </a:xfrm>
          <a:prstGeom prst="rect">
            <a:avLst/>
          </a:prstGeom>
          <a:noFill/>
          <a:ln/>
        </p:spPr>
        <p:txBody>
          <a:bodyPr wrap="square" lIns="0" tIns="0" rIns="0" bIns="0" rtlCol="0" anchor="t"/>
          <a:lstStyle/>
          <a:p>
            <a:pPr algn="ctr" indent="0" marL="0">
              <a:lnSpc>
                <a:spcPts val="2550"/>
              </a:lnSpc>
              <a:buNone/>
            </a:pPr>
            <a:r>
              <a:rPr lang="en-US" sz="1600" dirty="0">
                <a:solidFill>
                  <a:srgbClr val="3B3535"/>
                </a:solidFill>
                <a:latin typeface="Sora Light" pitchFamily="34" charset="0"/>
                <a:ea typeface="Sora Light" pitchFamily="34" charset="-122"/>
                <a:cs typeface="Sora Light" pitchFamily="34" charset="-120"/>
              </a:rPr>
              <a:t>Use 12+ characters and a password manager.</a:t>
            </a:r>
            <a:endParaRPr lang="en-US" sz="1600" dirty="0"/>
          </a:p>
        </p:txBody>
      </p:sp>
      <p:sp>
        <p:nvSpPr>
          <p:cNvPr id="14" name="Text 10"/>
          <p:cNvSpPr/>
          <p:nvPr/>
        </p:nvSpPr>
        <p:spPr>
          <a:xfrm>
            <a:off x="10211514" y="5069562"/>
            <a:ext cx="3704273" cy="673775"/>
          </a:xfrm>
          <a:prstGeom prst="rect">
            <a:avLst/>
          </a:prstGeom>
          <a:noFill/>
          <a:ln/>
        </p:spPr>
        <p:txBody>
          <a:bodyPr wrap="none" lIns="0" tIns="0" rIns="0" bIns="0" rtlCol="0" anchor="t"/>
          <a:lstStyle/>
          <a:p>
            <a:pPr algn="ctr" indent="0" marL="0">
              <a:lnSpc>
                <a:spcPts val="5300"/>
              </a:lnSpc>
              <a:buNone/>
            </a:pPr>
            <a:r>
              <a:rPr lang="en-US" sz="5300" dirty="0">
                <a:solidFill>
                  <a:srgbClr val="3B3535"/>
                </a:solidFill>
                <a:latin typeface="Alexandria Semi Bold" pitchFamily="34" charset="0"/>
                <a:ea typeface="Alexandria Semi Bold" pitchFamily="34" charset="-122"/>
                <a:cs typeface="Alexandria Semi Bold" pitchFamily="34" charset="-120"/>
              </a:rPr>
              <a:t>4</a:t>
            </a:r>
            <a:endParaRPr lang="en-US" sz="5300" dirty="0"/>
          </a:p>
        </p:txBody>
      </p:sp>
      <p:sp>
        <p:nvSpPr>
          <p:cNvPr id="15" name="Text 11"/>
          <p:cNvSpPr/>
          <p:nvPr/>
        </p:nvSpPr>
        <p:spPr>
          <a:xfrm>
            <a:off x="10720387" y="5998488"/>
            <a:ext cx="2686526" cy="335756"/>
          </a:xfrm>
          <a:prstGeom prst="rect">
            <a:avLst/>
          </a:prstGeom>
          <a:noFill/>
          <a:ln/>
        </p:spPr>
        <p:txBody>
          <a:bodyPr wrap="none" lIns="0" tIns="0" rIns="0" bIns="0" rtlCol="0" anchor="t"/>
          <a:lstStyle/>
          <a:p>
            <a:pPr algn="ctr" indent="0" marL="0">
              <a:lnSpc>
                <a:spcPts val="2600"/>
              </a:lnSpc>
              <a:buNone/>
            </a:pPr>
            <a:r>
              <a:rPr lang="en-US" sz="2100" dirty="0">
                <a:solidFill>
                  <a:srgbClr val="3B3535"/>
                </a:solidFill>
                <a:latin typeface="Alexandria Semi Bold" pitchFamily="34" charset="0"/>
                <a:ea typeface="Alexandria Semi Bold" pitchFamily="34" charset="-122"/>
                <a:cs typeface="Alexandria Semi Bold" pitchFamily="34" charset="-120"/>
              </a:rPr>
              <a:t>Enable MFA</a:t>
            </a:r>
            <a:endParaRPr lang="en-US" sz="2100" dirty="0"/>
          </a:p>
        </p:txBody>
      </p:sp>
      <p:sp>
        <p:nvSpPr>
          <p:cNvPr id="16" name="Text 12"/>
          <p:cNvSpPr/>
          <p:nvPr/>
        </p:nvSpPr>
        <p:spPr>
          <a:xfrm>
            <a:off x="10211514" y="6456640"/>
            <a:ext cx="3704273" cy="653415"/>
          </a:xfrm>
          <a:prstGeom prst="rect">
            <a:avLst/>
          </a:prstGeom>
          <a:noFill/>
          <a:ln/>
        </p:spPr>
        <p:txBody>
          <a:bodyPr wrap="square" lIns="0" tIns="0" rIns="0" bIns="0" rtlCol="0" anchor="t"/>
          <a:lstStyle/>
          <a:p>
            <a:pPr algn="ctr" indent="0" marL="0">
              <a:lnSpc>
                <a:spcPts val="2550"/>
              </a:lnSpc>
              <a:buNone/>
            </a:pPr>
            <a:r>
              <a:rPr lang="en-US" sz="1600" dirty="0">
                <a:solidFill>
                  <a:srgbClr val="3B3535"/>
                </a:solidFill>
                <a:latin typeface="Sora Light" pitchFamily="34" charset="0"/>
                <a:ea typeface="Sora Light" pitchFamily="34" charset="-122"/>
                <a:cs typeface="Sora Light" pitchFamily="34" charset="-120"/>
              </a:rPr>
              <a:t>Multi-factor authentication adds extra security layers.</a:t>
            </a:r>
            <a:endParaRPr lang="en-US" sz="1600" dirty="0"/>
          </a:p>
        </p:txBody>
      </p:sp>
      <p:sp>
        <p:nvSpPr>
          <p:cNvPr id="17" name="Text 13"/>
          <p:cNvSpPr/>
          <p:nvPr/>
        </p:nvSpPr>
        <p:spPr>
          <a:xfrm>
            <a:off x="6201013" y="7339727"/>
            <a:ext cx="7714774" cy="326708"/>
          </a:xfrm>
          <a:prstGeom prst="rect">
            <a:avLst/>
          </a:prstGeom>
          <a:noFill/>
          <a:ln/>
        </p:spPr>
        <p:txBody>
          <a:bodyPr wrap="none" lIns="0" tIns="0" rIns="0" bIns="0" rtlCol="0" anchor="t"/>
          <a:lstStyle/>
          <a:p>
            <a:pPr algn="l" indent="0" marL="0">
              <a:lnSpc>
                <a:spcPts val="2550"/>
              </a:lnSpc>
              <a:buNone/>
            </a:pPr>
            <a:r>
              <a:rPr lang="en-US" sz="1600" dirty="0">
                <a:solidFill>
                  <a:srgbClr val="3B3535"/>
                </a:solidFill>
                <a:latin typeface="Sora Light" pitchFamily="34" charset="0"/>
                <a:ea typeface="Sora Light" pitchFamily="34" charset="-122"/>
                <a:cs typeface="Sora Light" pitchFamily="34" charset="-120"/>
              </a:rPr>
              <a:t>Keep all your software updated to patch vulnerabilities.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379934"/>
            <a:ext cx="6634520" cy="712708"/>
          </a:xfrm>
          <a:prstGeom prst="rect">
            <a:avLst/>
          </a:prstGeom>
          <a:noFill/>
          <a:ln/>
        </p:spPr>
        <p:txBody>
          <a:bodyPr wrap="non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Stay Vigilant, Stay Safe</a:t>
            </a:r>
            <a:endParaRPr lang="en-US" sz="4450" dirty="0"/>
          </a:p>
        </p:txBody>
      </p:sp>
      <p:sp>
        <p:nvSpPr>
          <p:cNvPr id="4" name="Shape 1"/>
          <p:cNvSpPr/>
          <p:nvPr/>
        </p:nvSpPr>
        <p:spPr>
          <a:xfrm>
            <a:off x="758309" y="2417564"/>
            <a:ext cx="162401" cy="832842"/>
          </a:xfrm>
          <a:prstGeom prst="roundRect">
            <a:avLst>
              <a:gd name="adj" fmla="val 56033"/>
            </a:avLst>
          </a:prstGeom>
          <a:solidFill>
            <a:srgbClr val="D5DCF6"/>
          </a:solidFill>
          <a:ln w="7620">
            <a:solidFill>
              <a:srgbClr val="BBC2DC"/>
            </a:solidFill>
            <a:prstDash val="solid"/>
          </a:ln>
        </p:spPr>
      </p:sp>
      <p:sp>
        <p:nvSpPr>
          <p:cNvPr id="5" name="Text 2"/>
          <p:cNvSpPr/>
          <p:nvPr/>
        </p:nvSpPr>
        <p:spPr>
          <a:xfrm>
            <a:off x="1245632" y="2417564"/>
            <a:ext cx="3670221"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Report Suspicious Emails</a:t>
            </a:r>
            <a:endParaRPr lang="en-US" sz="2200" dirty="0"/>
          </a:p>
        </p:txBody>
      </p:sp>
      <p:sp>
        <p:nvSpPr>
          <p:cNvPr id="6" name="Text 3"/>
          <p:cNvSpPr/>
          <p:nvPr/>
        </p:nvSpPr>
        <p:spPr>
          <a:xfrm>
            <a:off x="1245632" y="2903696"/>
            <a:ext cx="7140059"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Always alert your IT or security team immediately.</a:t>
            </a:r>
            <a:endParaRPr lang="en-US" sz="1700" dirty="0"/>
          </a:p>
        </p:txBody>
      </p:sp>
      <p:sp>
        <p:nvSpPr>
          <p:cNvPr id="7" name="Shape 4"/>
          <p:cNvSpPr/>
          <p:nvPr/>
        </p:nvSpPr>
        <p:spPr>
          <a:xfrm>
            <a:off x="1083231" y="3466981"/>
            <a:ext cx="162401" cy="832842"/>
          </a:xfrm>
          <a:prstGeom prst="roundRect">
            <a:avLst>
              <a:gd name="adj" fmla="val 56033"/>
            </a:avLst>
          </a:prstGeom>
          <a:solidFill>
            <a:srgbClr val="D5DCF6"/>
          </a:solidFill>
          <a:ln w="7620">
            <a:solidFill>
              <a:srgbClr val="BBC2DC"/>
            </a:solidFill>
            <a:prstDash val="solid"/>
          </a:ln>
        </p:spPr>
      </p:sp>
      <p:sp>
        <p:nvSpPr>
          <p:cNvPr id="8" name="Text 5"/>
          <p:cNvSpPr/>
          <p:nvPr/>
        </p:nvSpPr>
        <p:spPr>
          <a:xfrm>
            <a:off x="1570553" y="3466981"/>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Educate Yourself</a:t>
            </a:r>
            <a:endParaRPr lang="en-US" sz="2200" dirty="0"/>
          </a:p>
        </p:txBody>
      </p:sp>
      <p:sp>
        <p:nvSpPr>
          <p:cNvPr id="9" name="Text 6"/>
          <p:cNvSpPr/>
          <p:nvPr/>
        </p:nvSpPr>
        <p:spPr>
          <a:xfrm>
            <a:off x="1570553" y="3953113"/>
            <a:ext cx="6815138"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Stay informed about new and evolving cyber threats.</a:t>
            </a:r>
            <a:endParaRPr lang="en-US" sz="1700" dirty="0"/>
          </a:p>
        </p:txBody>
      </p:sp>
      <p:sp>
        <p:nvSpPr>
          <p:cNvPr id="10" name="Shape 7"/>
          <p:cNvSpPr/>
          <p:nvPr/>
        </p:nvSpPr>
        <p:spPr>
          <a:xfrm>
            <a:off x="1408271" y="4516398"/>
            <a:ext cx="162401" cy="832842"/>
          </a:xfrm>
          <a:prstGeom prst="roundRect">
            <a:avLst>
              <a:gd name="adj" fmla="val 56033"/>
            </a:avLst>
          </a:prstGeom>
          <a:solidFill>
            <a:srgbClr val="D5DCF6"/>
          </a:solidFill>
          <a:ln w="7620">
            <a:solidFill>
              <a:srgbClr val="BBC2DC"/>
            </a:solidFill>
            <a:prstDash val="solid"/>
          </a:ln>
        </p:spPr>
      </p:sp>
      <p:sp>
        <p:nvSpPr>
          <p:cNvPr id="11" name="Text 8"/>
          <p:cNvSpPr/>
          <p:nvPr/>
        </p:nvSpPr>
        <p:spPr>
          <a:xfrm>
            <a:off x="1895594" y="4516398"/>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Trust Your Instincts</a:t>
            </a:r>
            <a:endParaRPr lang="en-US" sz="2200" dirty="0"/>
          </a:p>
        </p:txBody>
      </p:sp>
      <p:sp>
        <p:nvSpPr>
          <p:cNvPr id="12" name="Text 9"/>
          <p:cNvSpPr/>
          <p:nvPr/>
        </p:nvSpPr>
        <p:spPr>
          <a:xfrm>
            <a:off x="1895594" y="5002530"/>
            <a:ext cx="6490097"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If something feels wrong, it probably is a scam.</a:t>
            </a:r>
            <a:endParaRPr lang="en-US" sz="1700" dirty="0"/>
          </a:p>
        </p:txBody>
      </p:sp>
      <p:sp>
        <p:nvSpPr>
          <p:cNvPr id="13" name="Text 10"/>
          <p:cNvSpPr/>
          <p:nvPr/>
        </p:nvSpPr>
        <p:spPr>
          <a:xfrm>
            <a:off x="758309" y="5809536"/>
            <a:ext cx="7627382" cy="104013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Remember, cybersecurity is a shared responsibility. Everyone plays a critical role in protecting themselves and the organization from phishing attacks. Continuous awareness is key.</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2025-06-10T06:19:46Z</dcterms:created>
  <dcterms:modified xsi:type="dcterms:W3CDTF">2025-06-10T06:19:46Z</dcterms:modified>
</cp:coreProperties>
</file>